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2"/>
  </p:notesMasterIdLst>
  <p:sldIdLst>
    <p:sldId id="292" r:id="rId2"/>
    <p:sldId id="404" r:id="rId3"/>
    <p:sldId id="293" r:id="rId4"/>
    <p:sldId id="358" r:id="rId5"/>
    <p:sldId id="359" r:id="rId6"/>
    <p:sldId id="300" r:id="rId7"/>
    <p:sldId id="302" r:id="rId8"/>
    <p:sldId id="299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294" r:id="rId18"/>
    <p:sldId id="295" r:id="rId19"/>
    <p:sldId id="296" r:id="rId20"/>
    <p:sldId id="311" r:id="rId21"/>
    <p:sldId id="298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324" r:id="rId35"/>
    <p:sldId id="325" r:id="rId36"/>
    <p:sldId id="326" r:id="rId37"/>
    <p:sldId id="327" r:id="rId38"/>
    <p:sldId id="328" r:id="rId39"/>
    <p:sldId id="329" r:id="rId40"/>
    <p:sldId id="330" r:id="rId41"/>
    <p:sldId id="331" r:id="rId42"/>
    <p:sldId id="332" r:id="rId43"/>
    <p:sldId id="336" r:id="rId44"/>
    <p:sldId id="333" r:id="rId45"/>
    <p:sldId id="335" r:id="rId46"/>
    <p:sldId id="334" r:id="rId47"/>
    <p:sldId id="337" r:id="rId48"/>
    <p:sldId id="338" r:id="rId49"/>
    <p:sldId id="339" r:id="rId50"/>
    <p:sldId id="340" r:id="rId51"/>
    <p:sldId id="345" r:id="rId52"/>
    <p:sldId id="341" r:id="rId53"/>
    <p:sldId id="342" r:id="rId54"/>
    <p:sldId id="343" r:id="rId55"/>
    <p:sldId id="344" r:id="rId56"/>
    <p:sldId id="346" r:id="rId57"/>
    <p:sldId id="347" r:id="rId58"/>
    <p:sldId id="348" r:id="rId59"/>
    <p:sldId id="349" r:id="rId60"/>
    <p:sldId id="350" r:id="rId61"/>
    <p:sldId id="351" r:id="rId62"/>
    <p:sldId id="352" r:id="rId63"/>
    <p:sldId id="353" r:id="rId64"/>
    <p:sldId id="354" r:id="rId65"/>
    <p:sldId id="355" r:id="rId66"/>
    <p:sldId id="356" r:id="rId67"/>
    <p:sldId id="360" r:id="rId68"/>
    <p:sldId id="357" r:id="rId69"/>
    <p:sldId id="405" r:id="rId70"/>
    <p:sldId id="286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92" autoAdjust="0"/>
    <p:restoredTop sz="96790" autoAdjust="0"/>
  </p:normalViewPr>
  <p:slideViewPr>
    <p:cSldViewPr snapToGrid="0">
      <p:cViewPr varScale="1">
        <p:scale>
          <a:sx n="144" d="100"/>
          <a:sy n="144" d="100"/>
        </p:scale>
        <p:origin x="608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1CBBD-FCCC-4341-9A07-9341F6C54581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56D82-A927-4CCE-B899-0E7A70652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3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79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19F90-FC83-09A3-67A1-0AB1F2276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D4F54C-A14C-03A6-750B-DF7BE93A8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673943-7B0A-8861-8BDF-142D432A33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20D4C-8630-C576-FA60-8DD2CC78FA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198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963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010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74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41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41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53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20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49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6C81F0-0529-442A-BBA4-FF8482FC0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63BEE5-16B9-49FB-9796-1C1CEB98D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51E8C6-357B-4AB9-A339-CA29792E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#NDCSydney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090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30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9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4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54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46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75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73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#</a:t>
            </a:r>
            <a:r>
              <a:rPr lang="en-US" dirty="0" err="1"/>
              <a:t>NDCSydney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71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gif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tags" Target="../tags/tag6.xml"/><Relationship Id="rId7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.gif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51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323960" y="402803"/>
            <a:ext cx="11868040" cy="2387600"/>
          </a:xfrm>
        </p:spPr>
        <p:txBody>
          <a:bodyPr anchor="ctr">
            <a:noAutofit/>
          </a:bodyPr>
          <a:lstStyle/>
          <a:p>
            <a:r>
              <a:rPr lang="en-US" sz="6600" dirty="0">
                <a:solidFill>
                  <a:prstClr val="black"/>
                </a:solidFill>
              </a:rPr>
              <a:t>Tales from the </a:t>
            </a:r>
            <a:br>
              <a:rPr lang="en-US" sz="6600" dirty="0">
                <a:solidFill>
                  <a:prstClr val="black"/>
                </a:solidFill>
              </a:rPr>
            </a:br>
            <a:r>
              <a:rPr lang="en-US" sz="6600" dirty="0">
                <a:solidFill>
                  <a:prstClr val="black"/>
                </a:solidFill>
              </a:rPr>
              <a:t>.NET 8 Migration Trenches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791005" y="30787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033" y="5022954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252" y="5195373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4125" y="5805946"/>
            <a:ext cx="1052054" cy="10520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3820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0D95-869A-9A8D-D318-147C2B6C3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HTTP endpoints Inventory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76989-E8C0-614D-9815-0B3F43010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9776EA-5051-4C46-BE10-867473E0B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Controllers: 6</a:t>
            </a:r>
          </a:p>
          <a:p>
            <a:r>
              <a:rPr lang="en-US" dirty="0"/>
              <a:t>Actions: 58</a:t>
            </a:r>
          </a:p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28D98C5-44EB-9C53-498B-3071F2504A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24819"/>
              </p:ext>
            </p:extLst>
          </p:nvPr>
        </p:nvGraphicFramePr>
        <p:xfrm>
          <a:off x="2754774" y="3254521"/>
          <a:ext cx="7940234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9241">
                  <a:extLst>
                    <a:ext uri="{9D8B030D-6E8A-4147-A177-3AD203B41FA5}">
                      <a16:colId xmlns:a16="http://schemas.microsoft.com/office/drawing/2014/main" val="1180385337"/>
                    </a:ext>
                  </a:extLst>
                </a:gridCol>
                <a:gridCol w="1238491">
                  <a:extLst>
                    <a:ext uri="{9D8B030D-6E8A-4147-A177-3AD203B41FA5}">
                      <a16:colId xmlns:a16="http://schemas.microsoft.com/office/drawing/2014/main" val="128283022"/>
                    </a:ext>
                  </a:extLst>
                </a:gridCol>
                <a:gridCol w="1782502">
                  <a:extLst>
                    <a:ext uri="{9D8B030D-6E8A-4147-A177-3AD203B41FA5}">
                      <a16:colId xmlns:a16="http://schemas.microsoft.com/office/drawing/2014/main" val="33374647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Ctor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Args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7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ContosoUniversity.Features.Department.UiController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1013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ContosoUniversity.Features.Student.UiController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2395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ContosoUniversity.Features.Instructor.UiController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9334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ContosoUniversity.Features.Home.UiController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8894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ContosoUniversity.Features.Course.UiController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65204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ContosoUniversity.Features.Account.UiController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41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9451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FB9A4-D9CD-63CD-91EA-A977DDF61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ASP.NET MVC Features and Middleware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95CDAF-C5CC-55C3-3FFA-76677BFB2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6681" y="1825625"/>
            <a:ext cx="8438638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E1F82-4D8A-F552-F4F0-769975D93C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382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89ED8-56D3-BFD4-38B8-8FB3DB3EC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MVC Middleware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675716-7123-7640-C9CA-61226F96DC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5100" y="2216944"/>
            <a:ext cx="6781800" cy="35687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F675D-7C06-B25E-86A5-F97BC0624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473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0B068-225D-18A6-DA22-BDF5B958B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OWIN Middleware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B8A86D-E20F-296C-78AF-FF6200567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8324" y="1825625"/>
            <a:ext cx="4795352" cy="43513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4A7EB-FE8F-74BA-E1CA-E85F9E17B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119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1ADE8-49D0-EE3B-B74A-5658E33E2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Middleware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6AD055-05D2-DC69-9D38-7DF3DF165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24536"/>
            <a:ext cx="10515600" cy="335351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FB116-AB27-DEAE-A498-F436E9C83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28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9C807-CA40-6662-200C-AF711BC47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F0B1E1-43E3-8D5A-4F81-51C829DA7C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5547" y="1825625"/>
            <a:ext cx="8860906" cy="43513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19A39-B782-559E-AE22-3532172B9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22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114C7-5D4D-2E38-C36D-D4FAA7B0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System.Web</a:t>
            </a:r>
            <a:r>
              <a:rPr lang="en-US" dirty="0"/>
              <a:t> Adapters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1D13C-EA75-1574-8DA8-D92BB5A47C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C0A42-5E1E-2547-BCBC-DCF53AE69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568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4E9A3-D80C-2F04-E586-B4ACDC6D2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System.Web</a:t>
            </a:r>
            <a:r>
              <a:rPr lang="en-US" dirty="0"/>
              <a:t> Adapters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7A66F-789E-9661-AFF6-7D0640289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2050" name="Picture 2" descr="Before starting the migration">
            <a:extLst>
              <a:ext uri="{FF2B5EF4-FFF2-40B4-BE49-F238E27FC236}">
                <a16:creationId xmlns:a16="http://schemas.microsoft.com/office/drawing/2014/main" id="{AA3E3226-FA87-AD15-9207-E4D058EEE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3011868"/>
            <a:ext cx="87249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155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4E9A3-D80C-2F04-E586-B4ACDC6D2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System.Web</a:t>
            </a:r>
            <a:r>
              <a:rPr lang="en-US" dirty="0"/>
              <a:t> Adapters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7A66F-789E-9661-AFF6-7D0640289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3074" name="Picture 2" descr="start updating routes">
            <a:extLst>
              <a:ext uri="{FF2B5EF4-FFF2-40B4-BE49-F238E27FC236}">
                <a16:creationId xmlns:a16="http://schemas.microsoft.com/office/drawing/2014/main" id="{934AD7FE-518D-F0E5-A0CA-EE9B9EF77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5438"/>
            <a:ext cx="12192000" cy="366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9827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4E9A3-D80C-2F04-E586-B4ACDC6D2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System.Web</a:t>
            </a:r>
            <a:r>
              <a:rPr lang="en-US" dirty="0"/>
              <a:t> Adapters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7A66F-789E-9661-AFF6-7D0640289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098" name="Picture 2" descr="Microsoft.AspNetCore.SystemWebAdapters">
            <a:extLst>
              <a:ext uri="{FF2B5EF4-FFF2-40B4-BE49-F238E27FC236}">
                <a16:creationId xmlns:a16="http://schemas.microsoft.com/office/drawing/2014/main" id="{DDC601B7-B51C-4BD3-D00C-31F6E40A4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36763"/>
            <a:ext cx="12192000" cy="278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373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44499E5-1401-1C0F-776F-5EC8E2524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41737-1189-0BAA-BF2E-7025878715F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anchor="ctr">
            <a:noAutofit/>
          </a:bodyPr>
          <a:lstStyle/>
          <a:p>
            <a:r>
              <a:rPr lang="en-US" sz="6600" dirty="0">
                <a:solidFill>
                  <a:prstClr val="black"/>
                </a:solidFill>
              </a:rPr>
              <a:t>Me Junk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C79583-60AB-09C9-2D4D-841938EE5318}"/>
              </a:ext>
            </a:extLst>
          </p:cNvPr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Independent Consultant</a:t>
            </a:r>
          </a:p>
          <a:p>
            <a:endParaRPr lang="en-US" dirty="0"/>
          </a:p>
          <a:p>
            <a:r>
              <a:rPr lang="en-US" dirty="0"/>
              <a:t>@jbogard</a:t>
            </a:r>
          </a:p>
          <a:p>
            <a:r>
              <a:rPr lang="en-US" dirty="0"/>
              <a:t>github.com/jbogard</a:t>
            </a:r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>
            <a:extLst>
              <a:ext uri="{FF2B5EF4-FFF2-40B4-BE49-F238E27FC236}">
                <a16:creationId xmlns:a16="http://schemas.microsoft.com/office/drawing/2014/main" id="{A287D60C-3356-4748-A437-0AFA13AE0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080" y="4915347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>
            <a:extLst>
              <a:ext uri="{FF2B5EF4-FFF2-40B4-BE49-F238E27FC236}">
                <a16:creationId xmlns:a16="http://schemas.microsoft.com/office/drawing/2014/main" id="{F1C72D51-7910-899F-E878-C2FB9D3E6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299" y="5087766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6D8642-9D5A-CAFC-D61F-6CAF6E40D4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9172" y="5698339"/>
            <a:ext cx="1052054" cy="10520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43968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4E9A3-D80C-2F04-E586-B4ACDC6D2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System.Web</a:t>
            </a:r>
            <a:r>
              <a:rPr lang="en-US" dirty="0"/>
              <a:t> Adapters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7A66F-789E-9661-AFF6-7D0640289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882AE6-6D53-441F-39A8-F14EF8C0D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0" y="2470150"/>
            <a:ext cx="9271000" cy="191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97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4E9A3-D80C-2F04-E586-B4ACDC6D2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System.Web</a:t>
            </a:r>
            <a:r>
              <a:rPr lang="en-US" dirty="0"/>
              <a:t> Adapters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7A66F-789E-9661-AFF6-7D0640289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6146" name="Picture 2" descr="final pic">
            <a:extLst>
              <a:ext uri="{FF2B5EF4-FFF2-40B4-BE49-F238E27FC236}">
                <a16:creationId xmlns:a16="http://schemas.microsoft.com/office/drawing/2014/main" id="{C4A75D65-2567-5709-CA81-D653A7301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774950"/>
            <a:ext cx="8686800" cy="130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438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EC6AA4-2A22-F68A-3CC7-21901A683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.NET Upgrade Assistant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133A3E-426B-B572-7CF4-FA8DB1889F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94B58B-0F6B-C321-BCCD-57DF87991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320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4E9A3-D80C-2F04-E586-B4ACDC6D2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Step: Empty Proxy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7A66F-789E-9661-AFF6-7D0640289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3074" name="Picture 2" descr="start updating routes">
            <a:extLst>
              <a:ext uri="{FF2B5EF4-FFF2-40B4-BE49-F238E27FC236}">
                <a16:creationId xmlns:a16="http://schemas.microsoft.com/office/drawing/2014/main" id="{934AD7FE-518D-F0E5-A0CA-EE9B9EF77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5438"/>
            <a:ext cx="12192000" cy="366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439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B568-EEA6-9935-C71C-D154D2535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Empty Proxy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B4061F-ACBE-6A75-25C8-F999DE8A8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50D92A-2BB4-9B5F-F727-7330BFBEA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88695"/>
            <a:ext cx="3276600" cy="16510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C425CB6-E954-9FD4-D2CC-2DABA0731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815" y="1655030"/>
            <a:ext cx="6867646" cy="384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685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E4C1E-F253-00BB-7CA9-E475351F0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Step: Shared Library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7A3E6E-11EE-E783-383B-2981FC5C6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A1C1AD-EA43-E658-1D85-F64AFF5600CD}"/>
              </a:ext>
            </a:extLst>
          </p:cNvPr>
          <p:cNvSpPr/>
          <p:nvPr/>
        </p:nvSpPr>
        <p:spPr>
          <a:xfrm>
            <a:off x="3581400" y="3231266"/>
            <a:ext cx="1447800" cy="1066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 4.8 MVC 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E01AF2-3978-201E-9493-34532CFB2229}"/>
              </a:ext>
            </a:extLst>
          </p:cNvPr>
          <p:cNvSpPr/>
          <p:nvPr/>
        </p:nvSpPr>
        <p:spPr>
          <a:xfrm>
            <a:off x="6172200" y="3231266"/>
            <a:ext cx="1447800" cy="10668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</a:t>
            </a:r>
          </a:p>
          <a:p>
            <a:pPr algn="ctr"/>
            <a:r>
              <a:rPr lang="en-US" dirty="0"/>
              <a:t>Core 8</a:t>
            </a:r>
          </a:p>
        </p:txBody>
      </p:sp>
    </p:spTree>
    <p:extLst>
      <p:ext uri="{BB962C8B-B14F-4D97-AF65-F5344CB8AC3E}">
        <p14:creationId xmlns:p14="http://schemas.microsoft.com/office/powerpoint/2010/main" val="2396686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E4C1E-F253-00BB-7CA9-E475351F0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Goal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7A3E6E-11EE-E783-383B-2981FC5C6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A32194-D38D-809E-9B0A-DAD14214C3F6}"/>
              </a:ext>
            </a:extLst>
          </p:cNvPr>
          <p:cNvSpPr/>
          <p:nvPr/>
        </p:nvSpPr>
        <p:spPr>
          <a:xfrm>
            <a:off x="3802283" y="4191965"/>
            <a:ext cx="1447800" cy="1066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 4.8 MVC 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22C270-9C71-03B1-DC4E-05035FCEEDA2}"/>
              </a:ext>
            </a:extLst>
          </p:cNvPr>
          <p:cNvSpPr/>
          <p:nvPr/>
        </p:nvSpPr>
        <p:spPr>
          <a:xfrm>
            <a:off x="6393083" y="4191965"/>
            <a:ext cx="1447800" cy="10668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</a:t>
            </a:r>
          </a:p>
          <a:p>
            <a:pPr algn="ctr"/>
            <a:r>
              <a:rPr lang="en-US" dirty="0"/>
              <a:t>Core 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DF6E96-9D07-8C0B-0927-8E46DFF9A11B}"/>
              </a:ext>
            </a:extLst>
          </p:cNvPr>
          <p:cNvSpPr/>
          <p:nvPr/>
        </p:nvSpPr>
        <p:spPr>
          <a:xfrm>
            <a:off x="5097683" y="2210765"/>
            <a:ext cx="1447800" cy="106680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Shared Library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D40A9E90-C02E-6AD6-9670-416EB3E7A3DD}"/>
              </a:ext>
            </a:extLst>
          </p:cNvPr>
          <p:cNvCxnSpPr>
            <a:stCxn id="6" idx="0"/>
            <a:endCxn id="8" idx="2"/>
          </p:cNvCxnSpPr>
          <p:nvPr/>
        </p:nvCxnSpPr>
        <p:spPr>
          <a:xfrm rot="5400000" flipH="1" flipV="1">
            <a:off x="4716683" y="3087065"/>
            <a:ext cx="914400" cy="129540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623F1AE4-DF93-BEFC-5BF7-DCA5FEC84E46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rot="16200000" flipV="1">
            <a:off x="6012083" y="3087065"/>
            <a:ext cx="914400" cy="12954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602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BD032-4D6C-81DF-EEA6-67D574982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Share?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67853-8211-B515-4BAB-AE5F8E4B4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models</a:t>
            </a:r>
          </a:p>
          <a:p>
            <a:pPr lvl="1"/>
            <a:r>
              <a:rPr lang="en-US" dirty="0"/>
              <a:t>EF Core models</a:t>
            </a:r>
          </a:p>
          <a:p>
            <a:pPr lvl="1"/>
            <a:r>
              <a:rPr lang="en-US" dirty="0"/>
              <a:t>Domain model</a:t>
            </a:r>
          </a:p>
          <a:p>
            <a:r>
              <a:rPr lang="en-US" dirty="0"/>
              <a:t>Business Logic</a:t>
            </a:r>
          </a:p>
          <a:p>
            <a:pPr lvl="1"/>
            <a:r>
              <a:rPr lang="en-US" dirty="0"/>
              <a:t>Services</a:t>
            </a:r>
          </a:p>
          <a:p>
            <a:pPr lvl="1"/>
            <a:r>
              <a:rPr lang="en-US" dirty="0"/>
              <a:t>Helpers</a:t>
            </a:r>
          </a:p>
          <a:p>
            <a:pPr lvl="1"/>
            <a:r>
              <a:rPr lang="en-US" dirty="0"/>
              <a:t>Handlers</a:t>
            </a:r>
          </a:p>
          <a:p>
            <a:r>
              <a:rPr lang="en-US" dirty="0"/>
              <a:t>Any non-UI code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72359-C54A-6E78-E2CA-9E7A2679D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83431A-DA87-EF4A-FA6C-28CD83AC1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905" y="2372399"/>
            <a:ext cx="6465667" cy="261942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92CF63-7C81-09E7-A77B-A53BCC6C7DF6}"/>
              </a:ext>
            </a:extLst>
          </p:cNvPr>
          <p:cNvSpPr/>
          <p:nvPr/>
        </p:nvSpPr>
        <p:spPr>
          <a:xfrm>
            <a:off x="5671595" y="2789499"/>
            <a:ext cx="5463251" cy="439838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53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E4C1E-F253-00BB-7CA9-E475351F0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Framework(s)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7A3E6E-11EE-E783-383B-2981FC5C6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A32194-D38D-809E-9B0A-DAD14214C3F6}"/>
              </a:ext>
            </a:extLst>
          </p:cNvPr>
          <p:cNvSpPr/>
          <p:nvPr/>
        </p:nvSpPr>
        <p:spPr>
          <a:xfrm>
            <a:off x="3802283" y="4191965"/>
            <a:ext cx="1447800" cy="1066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.NET 4.8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22C270-9C71-03B1-DC4E-05035FCEEDA2}"/>
              </a:ext>
            </a:extLst>
          </p:cNvPr>
          <p:cNvSpPr/>
          <p:nvPr/>
        </p:nvSpPr>
        <p:spPr>
          <a:xfrm>
            <a:off x="6393083" y="4191965"/>
            <a:ext cx="1447800" cy="10668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.NET 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DF6E96-9D07-8C0B-0927-8E46DFF9A11B}"/>
              </a:ext>
            </a:extLst>
          </p:cNvPr>
          <p:cNvSpPr/>
          <p:nvPr/>
        </p:nvSpPr>
        <p:spPr>
          <a:xfrm>
            <a:off x="5097683" y="2210765"/>
            <a:ext cx="1447800" cy="106680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netstandard2.0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D40A9E90-C02E-6AD6-9670-416EB3E7A3DD}"/>
              </a:ext>
            </a:extLst>
          </p:cNvPr>
          <p:cNvCxnSpPr>
            <a:stCxn id="6" idx="0"/>
            <a:endCxn id="8" idx="2"/>
          </p:cNvCxnSpPr>
          <p:nvPr/>
        </p:nvCxnSpPr>
        <p:spPr>
          <a:xfrm rot="5400000" flipH="1" flipV="1">
            <a:off x="4716683" y="3087065"/>
            <a:ext cx="914400" cy="129540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623F1AE4-DF93-BEFC-5BF7-DCA5FEC84E46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rot="16200000" flipV="1">
            <a:off x="6012083" y="3087065"/>
            <a:ext cx="914400" cy="12954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256EC8C-4153-1B41-7E8E-D7481B121272}"/>
              </a:ext>
            </a:extLst>
          </p:cNvPr>
          <p:cNvSpPr txBox="1"/>
          <p:nvPr/>
        </p:nvSpPr>
        <p:spPr>
          <a:xfrm>
            <a:off x="6782764" y="2420999"/>
            <a:ext cx="2997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multi-target if required</a:t>
            </a:r>
          </a:p>
        </p:txBody>
      </p:sp>
    </p:spTree>
    <p:extLst>
      <p:ext uri="{BB962C8B-B14F-4D97-AF65-F5344CB8AC3E}">
        <p14:creationId xmlns:p14="http://schemas.microsoft.com/office/powerpoint/2010/main" val="897731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2D42E-B649-C996-3686-577C491F1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Upgrade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7FCE4-1B0C-0442-3F6D-4871D594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D5C004C-709D-7278-000E-4F31A820FD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1742827"/>
              </p:ext>
            </p:extLst>
          </p:nvPr>
        </p:nvGraphicFramePr>
        <p:xfrm>
          <a:off x="1606309" y="1703047"/>
          <a:ext cx="8979381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1448">
                  <a:extLst>
                    <a:ext uri="{9D8B030D-6E8A-4147-A177-3AD203B41FA5}">
                      <a16:colId xmlns:a16="http://schemas.microsoft.com/office/drawing/2014/main" val="610753622"/>
                    </a:ext>
                  </a:extLst>
                </a:gridCol>
                <a:gridCol w="2326511">
                  <a:extLst>
                    <a:ext uri="{9D8B030D-6E8A-4147-A177-3AD203B41FA5}">
                      <a16:colId xmlns:a16="http://schemas.microsoft.com/office/drawing/2014/main" val="2855009004"/>
                    </a:ext>
                  </a:extLst>
                </a:gridCol>
                <a:gridCol w="2011422">
                  <a:extLst>
                    <a:ext uri="{9D8B030D-6E8A-4147-A177-3AD203B41FA5}">
                      <a16:colId xmlns:a16="http://schemas.microsoft.com/office/drawing/2014/main" val="24857511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solidFill>
                            <a:srgbClr val="15171A"/>
                          </a:solidFill>
                          <a:effectLst/>
                        </a:rPr>
                        <a:t>DEPENDENCY</a:t>
                      </a:r>
                      <a:endParaRPr lang="en-US" sz="1600" b="1" i="0" u="none" strike="noStrike" dirty="0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solidFill>
                            <a:srgbClr val="15171A"/>
                          </a:solidFill>
                          <a:effectLst/>
                        </a:rPr>
                        <a:t>CURRENT VERSION</a:t>
                      </a:r>
                      <a:endParaRPr lang="en-US" sz="1600" b="1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solidFill>
                            <a:srgbClr val="15171A"/>
                          </a:solidFill>
                          <a:effectLst/>
                        </a:rPr>
                        <a:t>TARGET VERSION</a:t>
                      </a:r>
                      <a:endParaRPr lang="en-US" sz="1600" b="1" i="0" u="none" strike="noStrike" dirty="0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2372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15171A"/>
                          </a:solidFill>
                          <a:effectLst/>
                        </a:rPr>
                        <a:t>Antlr4</a:t>
                      </a:r>
                      <a:endParaRPr lang="en-US" sz="1600" b="0" i="0" u="none" strike="noStrike" dirty="0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3.5.0.2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4.6.6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71794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AutoMapper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5.1.1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10.1.1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8391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AutoMapper.EF6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0.5.0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2.1.1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2165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DelegateDecompiler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0.18.1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0.32.0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62844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DelegateDecompiler.EntityFramework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0.18.1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0.32.0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1147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EntityFramework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6.1.3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6.4.4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478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FluentNHibernate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2.1.1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3.2.1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0634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FluentValidation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6.2.1.0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8.6.1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3771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FluentValidation.Mvc5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6.2.1.0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8.6.1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51246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MediatR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2.1.0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12.0.1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27504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NHibernate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5.2.5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15171A"/>
                          </a:solidFill>
                          <a:effectLst/>
                        </a:rPr>
                        <a:t>5.3.3</a:t>
                      </a:r>
                      <a:endParaRPr lang="en-US" sz="1600" b="0" i="0" u="none" strike="noStrike" dirty="0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8678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0743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5F32-DB64-CF92-3B9B-6F445D3A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Strategy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FC67-538A-6AB5-67F6-DCF9DA10C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1026" name="Picture 2" descr="UPDATED: How Do Road Construction Costs in Your State Compare Nationally? –  Midwest Economic Policy Institute">
            <a:extLst>
              <a:ext uri="{FF2B5EF4-FFF2-40B4-BE49-F238E27FC236}">
                <a16:creationId xmlns:a16="http://schemas.microsoft.com/office/drawing/2014/main" id="{8C5F677F-A785-9127-E293-4E87296450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943" y="2129742"/>
            <a:ext cx="8464779" cy="362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761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441C8-02ED-41BA-33CC-550F8EE73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Result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25EE81-48E4-E571-93BD-38DDF97BA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5A2D1-5604-A608-462D-006A20A21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445" y="1701697"/>
            <a:ext cx="3323091" cy="4379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5F617B-3B2D-10D7-0182-0F28A2BA5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45" y="2221774"/>
            <a:ext cx="7772400" cy="303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66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85386-0CC5-CA14-779F-BCDAE1C6B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Controller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C12116-924E-F060-05DD-0DB602666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3074" name="Picture 2" descr="Mount Everest simulation - Interactive - CBC.ca">
            <a:extLst>
              <a:ext uri="{FF2B5EF4-FFF2-40B4-BE49-F238E27FC236}">
                <a16:creationId xmlns:a16="http://schemas.microsoft.com/office/drawing/2014/main" id="{CD9445D4-7C8B-F126-316B-086CEC4E7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845555"/>
            <a:ext cx="7158038" cy="435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491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0194-BA2A-ACF1-0E5D-30D58A7B1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Meh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F4517-A94F-0C71-999C-D518C43515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0B121-ACFC-A482-6669-EC2C727C3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880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23B86-BB46-E200-2F6A-1184260BC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Migration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59592B-5BED-D645-49A2-1F2F6E118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2000" y="2540794"/>
            <a:ext cx="5588000" cy="2921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21356-A474-7F37-3F49-1D672D14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9996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6E7E-0245-9AD6-E628-44A18EB3D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3E29B-96A6-66B6-8E97-33DA329BD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59775" cy="4351338"/>
          </a:xfrm>
        </p:spPr>
        <p:txBody>
          <a:bodyPr/>
          <a:lstStyle/>
          <a:p>
            <a:r>
              <a:rPr lang="en-US" dirty="0" err="1"/>
              <a:t>Kinda</a:t>
            </a:r>
            <a:r>
              <a:rPr lang="en-US" dirty="0"/>
              <a:t> there in ASP.MVC “Classic”</a:t>
            </a:r>
          </a:p>
          <a:p>
            <a:r>
              <a:rPr lang="en-US" dirty="0"/>
              <a:t>Will likely require migration</a:t>
            </a:r>
          </a:p>
          <a:p>
            <a:r>
              <a:rPr lang="en-US" dirty="0"/>
              <a:t>Not really worth trying to share</a:t>
            </a:r>
          </a:p>
          <a:p>
            <a:r>
              <a:rPr lang="en-US" dirty="0"/>
              <a:t>Stock container may not be possible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A8AD7-E81A-BE9C-11BE-17C763821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595639-4F36-4F40-DAF3-E8F84C9CE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975" y="2091484"/>
            <a:ext cx="6179649" cy="38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32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E6796-AB76-A33C-6C21-FD1F2EBDE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CCDA15-988F-A5CD-DF16-DB0FE52BE8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4772" y="1825625"/>
            <a:ext cx="7022456" cy="43513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BEA0B-68DC-9175-2E33-FCA9F630F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1091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9A32B-76E9-DD3C-B69C-303EC5950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Migration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263A18-4527-69C6-004E-CA9842D0C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3600" y="2972594"/>
            <a:ext cx="7924800" cy="20574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ED34F0-F74D-91E3-33BC-E47B8D982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0753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AB9DD-E276-07FB-0FCB-1A91782C8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MVC 5 Bundling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AD946-04A4-268E-CAD1-AC5D11111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397AED6-2CE3-E867-4D07-7359B3288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500" y="1988344"/>
            <a:ext cx="80010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928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D658D-5691-878D-267D-C39B49A6D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MVC 5 Bundling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95AF30-9B7D-8394-00D8-7689ECF8C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5350" y="1886744"/>
            <a:ext cx="7861300" cy="42291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BF0FD-445D-E133-DC54-827C7BF00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14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17AF6-BAFE-E8A2-DC52-F8F2194E6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Bundling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D7F01-05CA-F87B-DBBE-3F246A257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OSS library (</a:t>
            </a:r>
            <a:r>
              <a:rPr lang="en-US" dirty="0" err="1"/>
              <a:t>WebOptimizer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Similar to ASP.NET MVC 5</a:t>
            </a:r>
          </a:p>
          <a:p>
            <a:pPr lvl="1"/>
            <a:r>
              <a:rPr lang="en-US" dirty="0"/>
              <a:t>But not EXACTLY the same (not a drop-in replacement)</a:t>
            </a:r>
          </a:p>
          <a:p>
            <a:pPr lvl="1"/>
            <a:r>
              <a:rPr lang="en-US" dirty="0"/>
              <a:t>URLs and options differ</a:t>
            </a:r>
          </a:p>
          <a:p>
            <a:r>
              <a:rPr lang="en-US" dirty="0"/>
              <a:t>External </a:t>
            </a:r>
            <a:r>
              <a:rPr lang="en-US" dirty="0" err="1"/>
              <a:t>node.js</a:t>
            </a:r>
            <a:r>
              <a:rPr lang="en-US" dirty="0"/>
              <a:t> tool</a:t>
            </a:r>
          </a:p>
          <a:p>
            <a:pPr lvl="1"/>
            <a:r>
              <a:rPr lang="en-US" dirty="0"/>
              <a:t>Webpack etc.</a:t>
            </a:r>
          </a:p>
          <a:p>
            <a:pPr lvl="1"/>
            <a:r>
              <a:rPr lang="en-US" dirty="0"/>
              <a:t>New tool and new build pipeline</a:t>
            </a:r>
          </a:p>
          <a:p>
            <a:pPr lvl="1"/>
            <a:r>
              <a:rPr lang="en-US" dirty="0"/>
              <a:t>May not be compatible with existing libraries</a:t>
            </a:r>
          </a:p>
          <a:p>
            <a:pPr lvl="1"/>
            <a:r>
              <a:rPr lang="en-US" dirty="0"/>
              <a:t>May not be compatible with control/component libraries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6B775-4365-51DF-4A7A-556FF619B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39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1E90A-98C8-1EB4-2627-6223E645A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88E4C7-9668-F88C-42B1-364E8030F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491" y="214943"/>
            <a:ext cx="10143018" cy="614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7391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21CC2-65B7-DA6C-4C43-DB9E33573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WebOptimizer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2930C-0CFE-6785-8423-77542AC4F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63F260-40E4-20A1-194C-4AD6B3A9C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700" y="2211889"/>
            <a:ext cx="5816600" cy="1346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803123-6B62-0DEC-85D6-D0B982C77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550" y="3910716"/>
            <a:ext cx="33909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319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F4ED97-8B6E-B469-D267-2CCEAA7F0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Bundling Pipelines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856C0A-3B07-66DA-00CD-14AE762445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Legacy requests use legacy pipeline</a:t>
            </a:r>
          </a:p>
          <a:p>
            <a:r>
              <a:rPr lang="en-US" dirty="0"/>
              <a:t>.NET 8 requests use new pipeline</a:t>
            </a:r>
          </a:p>
          <a:p>
            <a:r>
              <a:rPr lang="en-US" dirty="0"/>
              <a:t>Static assets are shared between both</a:t>
            </a:r>
          </a:p>
          <a:p>
            <a:r>
              <a:rPr lang="en-US" dirty="0"/>
              <a:t>Do not want to duplicate code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E4525E-1404-1B19-841A-695F44C89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F1EEC5-E3C3-4C6D-A01D-B55318D40D00}"/>
              </a:ext>
            </a:extLst>
          </p:cNvPr>
          <p:cNvSpPr/>
          <p:nvPr/>
        </p:nvSpPr>
        <p:spPr>
          <a:xfrm>
            <a:off x="8776504" y="4562355"/>
            <a:ext cx="1447800" cy="1066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 4.8 MVC 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942B87-9281-7D18-4311-C300384F910D}"/>
              </a:ext>
            </a:extLst>
          </p:cNvPr>
          <p:cNvSpPr/>
          <p:nvPr/>
        </p:nvSpPr>
        <p:spPr>
          <a:xfrm>
            <a:off x="6866681" y="2789500"/>
            <a:ext cx="1447800" cy="10668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</a:t>
            </a:r>
          </a:p>
          <a:p>
            <a:pPr algn="ctr"/>
            <a:r>
              <a:rPr lang="en-US" dirty="0"/>
              <a:t>Core 8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AA3E88B-529E-FB55-2B0C-423FEC929777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6096000" y="3028137"/>
            <a:ext cx="328335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DCFE45C-8750-B6D7-167E-5496080D9CFC}"/>
              </a:ext>
            </a:extLst>
          </p:cNvPr>
          <p:cNvSpPr/>
          <p:nvPr/>
        </p:nvSpPr>
        <p:spPr>
          <a:xfrm>
            <a:off x="9379350" y="2789500"/>
            <a:ext cx="1447800" cy="47727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Bundle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F5C07-776F-720E-09B2-4B547F1628A2}"/>
              </a:ext>
            </a:extLst>
          </p:cNvPr>
          <p:cNvSpPr/>
          <p:nvPr/>
        </p:nvSpPr>
        <p:spPr>
          <a:xfrm>
            <a:off x="10629900" y="4562355"/>
            <a:ext cx="1447800" cy="4772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Bundle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958183FC-44B9-FE04-5570-4F8F56DFDAD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096000" y="3692324"/>
            <a:ext cx="4533900" cy="1108668"/>
          </a:xfrm>
          <a:prstGeom prst="bentConnector3">
            <a:avLst>
              <a:gd name="adj1" fmla="val 53063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08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E7F87AD-1484-1CB7-FB72-3AAA0A129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Avoiding Asset Duplication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7207E-8BB5-2606-0F11-D40B63380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747863-AB74-19FB-3DAF-D8885F6D4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27" y="2848925"/>
            <a:ext cx="7772400" cy="2062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2EF0A9-2AEC-AB03-CD81-E46EC4F2F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2617" y="1784912"/>
            <a:ext cx="34544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509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6B8D-C9F6-C9B2-548F-4197F204E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Typical MVC Slice Migration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38535E-0EE6-FAD9-3C4C-8DEA1BBF4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Copy Controller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Correct namespaces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Migrate any filters used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Copy business logic and models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Pull in any packages needed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Make sure controllers also compiles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Copy views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Pull in any </a:t>
            </a:r>
            <a:r>
              <a:rPr lang="en-US" dirty="0" err="1"/>
              <a:t>HtmlHelper</a:t>
            </a:r>
            <a:r>
              <a:rPr lang="en-US" dirty="0"/>
              <a:t> extensions and correct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Convert child actions to view components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Delete ASP.NET MVC code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AEA196-D983-78AD-BF2D-10736042D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10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E91A2-047F-7686-150D-535080F95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(ugh)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3465B0-1297-E6CF-E382-25D0CDAC4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098" name="Picture 2" descr="Readonly session will retrieve the session state from the framework app">
            <a:extLst>
              <a:ext uri="{FF2B5EF4-FFF2-40B4-BE49-F238E27FC236}">
                <a16:creationId xmlns:a16="http://schemas.microsoft.com/office/drawing/2014/main" id="{D46515EE-0D73-8375-5C2B-351EA5FEB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960" y="1750713"/>
            <a:ext cx="7366080" cy="454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6370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E10E1-BAA8-A205-2710-23E2E4EBD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(ugh) (cont.)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26B6E1-2628-3BB9-291F-607CA04F2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5122" name="Picture 2" descr="Writeable session state protocol starts with the the same as the readonl">
            <a:extLst>
              <a:ext uri="{FF2B5EF4-FFF2-40B4-BE49-F238E27FC236}">
                <a16:creationId xmlns:a16="http://schemas.microsoft.com/office/drawing/2014/main" id="{34616E58-F582-A937-3293-63389CFEE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690688"/>
            <a:ext cx="5016599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1427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8D5D0-8257-D752-2299-184DA5EF1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MVC 5 Configuration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E7768B-C73F-3CCD-B566-1428B9268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CB3B0A-AB06-8017-401E-2A8953EF5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803820"/>
            <a:ext cx="7772400" cy="201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9957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B4322-CF7F-C716-F085-948F9E5C2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Configuration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43D912-FF1F-B24B-70B4-B2BB22B95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F45CFA-D619-24F3-CC6C-699311B39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455611"/>
            <a:ext cx="7772400" cy="313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628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11861-A07F-9824-4FCC-8BBC78E84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Options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82629A-D19A-72DC-F0BE-BD9A01F5F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ASP.NET Session and ASP.NET Core Session quite different</a:t>
            </a:r>
          </a:p>
          <a:p>
            <a:pPr lvl="1"/>
            <a:r>
              <a:rPr lang="en-US" dirty="0"/>
              <a:t>Transparent vs. explicit serialization</a:t>
            </a:r>
          </a:p>
          <a:p>
            <a:pPr lvl="1"/>
            <a:r>
              <a:rPr lang="en-US" dirty="0"/>
              <a:t>Locking</a:t>
            </a:r>
          </a:p>
          <a:p>
            <a:pPr lvl="1"/>
            <a:r>
              <a:rPr lang="en-US" dirty="0"/>
              <a:t>Persistence options</a:t>
            </a:r>
          </a:p>
          <a:p>
            <a:r>
              <a:rPr lang="en-US" dirty="0"/>
              <a:t>Wrapped ASP.NET Core session</a:t>
            </a:r>
          </a:p>
          <a:p>
            <a:pPr lvl="1"/>
            <a:r>
              <a:rPr lang="en-US" dirty="0"/>
              <a:t>Adapters can use ASP.NET Core session</a:t>
            </a:r>
          </a:p>
          <a:p>
            <a:pPr lvl="1"/>
            <a:r>
              <a:rPr lang="en-US" dirty="0"/>
              <a:t>Good for shared code migrating session</a:t>
            </a:r>
          </a:p>
          <a:p>
            <a:r>
              <a:rPr lang="en-US" dirty="0"/>
              <a:t>Remote App Session State</a:t>
            </a:r>
          </a:p>
          <a:p>
            <a:pPr lvl="1"/>
            <a:r>
              <a:rPr lang="en-US" dirty="0"/>
              <a:t>Explicitly call to remote app for session state</a:t>
            </a:r>
          </a:p>
          <a:p>
            <a:pPr lvl="1"/>
            <a:r>
              <a:rPr lang="en-US" dirty="0"/>
              <a:t>Standalone session state</a:t>
            </a:r>
          </a:p>
          <a:p>
            <a:pPr lvl="1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576913-FFC5-9A18-437E-5D2D1380B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4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BB98B-88CC-6CAA-985C-450E680F4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Session App Usage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51D08-3F56-F78C-8B73-F6C55BB76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C10645-B1A4-915C-BEA5-73F4CFA20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78873"/>
            <a:ext cx="7772400" cy="15002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97A056-74D9-A317-AC9E-0CE111F56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323233"/>
            <a:ext cx="7772400" cy="188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38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1BFD33-C22F-4C14-8102-1971F614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114326-962D-2D38-573E-5D3791B78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81" y="1105989"/>
            <a:ext cx="11321190" cy="46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1980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33FF3-8880-156A-8198-912F94C3C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75929C-E4FA-9C92-40CF-BAA1B6A3B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Job scheduling and queueing extension</a:t>
            </a:r>
          </a:p>
          <a:p>
            <a:r>
              <a:rPr lang="en-US" dirty="0"/>
              <a:t>Supports both ASP.NET 4.x and ASP.NET Core</a:t>
            </a:r>
          </a:p>
          <a:p>
            <a:r>
              <a:rPr lang="en-US" dirty="0"/>
              <a:t>Persistence of jobs is also cross-platform</a:t>
            </a:r>
          </a:p>
          <a:p>
            <a:r>
              <a:rPr lang="en-US" dirty="0"/>
              <a:t>Supports multiple queues</a:t>
            </a:r>
          </a:p>
          <a:p>
            <a:r>
              <a:rPr lang="en-US" dirty="0"/>
              <a:t>Do NOT want work to be duplicated</a:t>
            </a:r>
          </a:p>
          <a:p>
            <a:r>
              <a:rPr lang="en-US" dirty="0"/>
              <a:t>Jobs can exist in any .NET library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60C495-39A2-E733-46C8-0421EF9CF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33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C9264-88BA-75F6-C39B-45C6F3801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r>
              <a:rPr lang="en-US" dirty="0"/>
              <a:t> Usage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404B3-593F-8D7D-71B4-7674738D9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23D5D3-EB9C-43E3-542D-38C848FF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26585"/>
            <a:ext cx="7772133" cy="34655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80D5F9-27BD-3F8B-B4D7-DD2E911C5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892161"/>
            <a:ext cx="7772400" cy="182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281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158D0-CB94-C46E-928F-BB992D169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r>
              <a:rPr lang="en-US" dirty="0"/>
              <a:t> Job Execution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514F2-F994-2D35-4A54-FF36B78DD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D14AD1-30D6-DD79-9FDE-5E94D046148A}"/>
              </a:ext>
            </a:extLst>
          </p:cNvPr>
          <p:cNvSpPr/>
          <p:nvPr/>
        </p:nvSpPr>
        <p:spPr>
          <a:xfrm>
            <a:off x="7886702" y="2179900"/>
            <a:ext cx="1447800" cy="1066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 4.8 MVC 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6EA3D4-6C81-7BF6-569D-B7A005CA1EC9}"/>
              </a:ext>
            </a:extLst>
          </p:cNvPr>
          <p:cNvSpPr/>
          <p:nvPr/>
        </p:nvSpPr>
        <p:spPr>
          <a:xfrm>
            <a:off x="2857500" y="2179900"/>
            <a:ext cx="1447800" cy="10668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</a:t>
            </a:r>
          </a:p>
          <a:p>
            <a:pPr algn="ctr"/>
            <a:r>
              <a:rPr lang="en-US" dirty="0"/>
              <a:t>Core 8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700DC4C8-96B1-3F14-6C8F-0F655617EB62}"/>
              </a:ext>
            </a:extLst>
          </p:cNvPr>
          <p:cNvSpPr/>
          <p:nvPr/>
        </p:nvSpPr>
        <p:spPr>
          <a:xfrm>
            <a:off x="5582194" y="4563291"/>
            <a:ext cx="896983" cy="1227909"/>
          </a:xfrm>
          <a:prstGeom prst="can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EB5CAA1-104F-38CF-748F-9B2F606088CD}"/>
              </a:ext>
            </a:extLst>
          </p:cNvPr>
          <p:cNvCxnSpPr>
            <a:stCxn id="6" idx="2"/>
            <a:endCxn id="7" idx="2"/>
          </p:cNvCxnSpPr>
          <p:nvPr/>
        </p:nvCxnSpPr>
        <p:spPr>
          <a:xfrm rot="16200000" flipH="1">
            <a:off x="3616524" y="3211576"/>
            <a:ext cx="1930546" cy="2000794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138BB7A-0681-ACD6-0415-712F29D547E5}"/>
              </a:ext>
            </a:extLst>
          </p:cNvPr>
          <p:cNvSpPr txBox="1"/>
          <p:nvPr/>
        </p:nvSpPr>
        <p:spPr>
          <a:xfrm>
            <a:off x="330925" y="4211972"/>
            <a:ext cx="2743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Initiator: .NET 8</a:t>
            </a:r>
          </a:p>
          <a:p>
            <a:r>
              <a:rPr lang="en-US" dirty="0"/>
              <a:t>Job: .NET 8</a:t>
            </a:r>
          </a:p>
          <a:p>
            <a:endParaRPr lang="en-US" dirty="0"/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68D7237-E42B-41C9-2A20-9E49B638D43F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rot="16200000" flipV="1">
            <a:off x="4242998" y="2775603"/>
            <a:ext cx="1849991" cy="1725386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A007721-8D53-544A-0270-1A6D81E9B36B}"/>
              </a:ext>
            </a:extLst>
          </p:cNvPr>
          <p:cNvSpPr txBox="1"/>
          <p:nvPr/>
        </p:nvSpPr>
        <p:spPr>
          <a:xfrm>
            <a:off x="3581400" y="5262738"/>
            <a:ext cx="1898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Queue: default-core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DBCD76-60F4-CDAB-3ED3-D86CB8ADA0DF}"/>
              </a:ext>
            </a:extLst>
          </p:cNvPr>
          <p:cNvSpPr txBox="1"/>
          <p:nvPr/>
        </p:nvSpPr>
        <p:spPr>
          <a:xfrm>
            <a:off x="4530634" y="2061807"/>
            <a:ext cx="1898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Queue: default-core</a:t>
            </a:r>
          </a:p>
        </p:txBody>
      </p:sp>
    </p:spTree>
    <p:extLst>
      <p:ext uri="{BB962C8B-B14F-4D97-AF65-F5344CB8AC3E}">
        <p14:creationId xmlns:p14="http://schemas.microsoft.com/office/powerpoint/2010/main" val="19894736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158D0-CB94-C46E-928F-BB992D169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r>
              <a:rPr lang="en-US" dirty="0"/>
              <a:t> Job Execution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514F2-F994-2D35-4A54-FF36B78DD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D14AD1-30D6-DD79-9FDE-5E94D046148A}"/>
              </a:ext>
            </a:extLst>
          </p:cNvPr>
          <p:cNvSpPr/>
          <p:nvPr/>
        </p:nvSpPr>
        <p:spPr>
          <a:xfrm>
            <a:off x="7886702" y="2179900"/>
            <a:ext cx="1447800" cy="1066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 4.8 MVC 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6EA3D4-6C81-7BF6-569D-B7A005CA1EC9}"/>
              </a:ext>
            </a:extLst>
          </p:cNvPr>
          <p:cNvSpPr/>
          <p:nvPr/>
        </p:nvSpPr>
        <p:spPr>
          <a:xfrm>
            <a:off x="2857500" y="2179900"/>
            <a:ext cx="1447800" cy="10668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</a:t>
            </a:r>
          </a:p>
          <a:p>
            <a:pPr algn="ctr"/>
            <a:r>
              <a:rPr lang="en-US" dirty="0"/>
              <a:t>Core 8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700DC4C8-96B1-3F14-6C8F-0F655617EB62}"/>
              </a:ext>
            </a:extLst>
          </p:cNvPr>
          <p:cNvSpPr/>
          <p:nvPr/>
        </p:nvSpPr>
        <p:spPr>
          <a:xfrm>
            <a:off x="5582194" y="4563291"/>
            <a:ext cx="896983" cy="1227909"/>
          </a:xfrm>
          <a:prstGeom prst="can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EB5CAA1-104F-38CF-748F-9B2F606088CD}"/>
              </a:ext>
            </a:extLst>
          </p:cNvPr>
          <p:cNvCxnSpPr>
            <a:stCxn id="6" idx="2"/>
            <a:endCxn id="7" idx="2"/>
          </p:cNvCxnSpPr>
          <p:nvPr/>
        </p:nvCxnSpPr>
        <p:spPr>
          <a:xfrm rot="16200000" flipH="1">
            <a:off x="3616524" y="3211576"/>
            <a:ext cx="1930546" cy="2000794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138BB7A-0681-ACD6-0415-712F29D547E5}"/>
              </a:ext>
            </a:extLst>
          </p:cNvPr>
          <p:cNvSpPr txBox="1"/>
          <p:nvPr/>
        </p:nvSpPr>
        <p:spPr>
          <a:xfrm>
            <a:off x="330925" y="4211972"/>
            <a:ext cx="2743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Initiator: .NET 8</a:t>
            </a:r>
          </a:p>
          <a:p>
            <a:r>
              <a:rPr lang="en-US" dirty="0"/>
              <a:t>Job: .NET 4.8</a:t>
            </a:r>
          </a:p>
          <a:p>
            <a:endParaRPr lang="en-US" dirty="0"/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68D7237-E42B-41C9-2A20-9E49B638D43F}"/>
              </a:ext>
            </a:extLst>
          </p:cNvPr>
          <p:cNvCxnSpPr>
            <a:cxnSpLocks/>
            <a:stCxn id="7" idx="1"/>
            <a:endCxn id="5" idx="1"/>
          </p:cNvCxnSpPr>
          <p:nvPr/>
        </p:nvCxnSpPr>
        <p:spPr>
          <a:xfrm rot="5400000" flipH="1" flipV="1">
            <a:off x="6033699" y="2710288"/>
            <a:ext cx="1849991" cy="1856016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A007721-8D53-544A-0270-1A6D81E9B36B}"/>
              </a:ext>
            </a:extLst>
          </p:cNvPr>
          <p:cNvSpPr txBox="1"/>
          <p:nvPr/>
        </p:nvSpPr>
        <p:spPr>
          <a:xfrm>
            <a:off x="3581400" y="5262738"/>
            <a:ext cx="1898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Queue: default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DBCD76-60F4-CDAB-3ED3-D86CB8ADA0DF}"/>
              </a:ext>
            </a:extLst>
          </p:cNvPr>
          <p:cNvSpPr txBox="1"/>
          <p:nvPr/>
        </p:nvSpPr>
        <p:spPr>
          <a:xfrm>
            <a:off x="6030685" y="2066969"/>
            <a:ext cx="1898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Queue: default</a:t>
            </a:r>
          </a:p>
        </p:txBody>
      </p:sp>
    </p:spTree>
    <p:extLst>
      <p:ext uri="{BB962C8B-B14F-4D97-AF65-F5344CB8AC3E}">
        <p14:creationId xmlns:p14="http://schemas.microsoft.com/office/powerpoint/2010/main" val="14388812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158D0-CB94-C46E-928F-BB992D169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r>
              <a:rPr lang="en-US" dirty="0"/>
              <a:t> Job Execution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514F2-F994-2D35-4A54-FF36B78DD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D14AD1-30D6-DD79-9FDE-5E94D046148A}"/>
              </a:ext>
            </a:extLst>
          </p:cNvPr>
          <p:cNvSpPr/>
          <p:nvPr/>
        </p:nvSpPr>
        <p:spPr>
          <a:xfrm>
            <a:off x="7886702" y="2179900"/>
            <a:ext cx="1447800" cy="1066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 4.8 MVC 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6EA3D4-6C81-7BF6-569D-B7A005CA1EC9}"/>
              </a:ext>
            </a:extLst>
          </p:cNvPr>
          <p:cNvSpPr/>
          <p:nvPr/>
        </p:nvSpPr>
        <p:spPr>
          <a:xfrm>
            <a:off x="2857500" y="2179900"/>
            <a:ext cx="1447800" cy="10668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</a:t>
            </a:r>
          </a:p>
          <a:p>
            <a:pPr algn="ctr"/>
            <a:r>
              <a:rPr lang="en-US" dirty="0"/>
              <a:t>Core 8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700DC4C8-96B1-3F14-6C8F-0F655617EB62}"/>
              </a:ext>
            </a:extLst>
          </p:cNvPr>
          <p:cNvSpPr/>
          <p:nvPr/>
        </p:nvSpPr>
        <p:spPr>
          <a:xfrm>
            <a:off x="5582194" y="4563291"/>
            <a:ext cx="896983" cy="1227909"/>
          </a:xfrm>
          <a:prstGeom prst="can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EB5CAA1-104F-38CF-748F-9B2F606088CD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rot="16200000" flipV="1">
            <a:off x="4242998" y="2775603"/>
            <a:ext cx="1849991" cy="1725386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138BB7A-0681-ACD6-0415-712F29D547E5}"/>
              </a:ext>
            </a:extLst>
          </p:cNvPr>
          <p:cNvSpPr txBox="1"/>
          <p:nvPr/>
        </p:nvSpPr>
        <p:spPr>
          <a:xfrm>
            <a:off x="330925" y="4211972"/>
            <a:ext cx="2978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Initiator: .NET 4.8</a:t>
            </a:r>
          </a:p>
          <a:p>
            <a:r>
              <a:rPr lang="en-US" dirty="0"/>
              <a:t>Job: .NET 8</a:t>
            </a:r>
          </a:p>
          <a:p>
            <a:endParaRPr lang="en-US" dirty="0"/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68D7237-E42B-41C9-2A20-9E49B638D43F}"/>
              </a:ext>
            </a:extLst>
          </p:cNvPr>
          <p:cNvCxnSpPr>
            <a:cxnSpLocks/>
            <a:stCxn id="5" idx="2"/>
            <a:endCxn id="7" idx="4"/>
          </p:cNvCxnSpPr>
          <p:nvPr/>
        </p:nvCxnSpPr>
        <p:spPr>
          <a:xfrm rot="5400000">
            <a:off x="6579617" y="3146261"/>
            <a:ext cx="1930546" cy="2131425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A007721-8D53-544A-0270-1A6D81E9B36B}"/>
              </a:ext>
            </a:extLst>
          </p:cNvPr>
          <p:cNvSpPr txBox="1"/>
          <p:nvPr/>
        </p:nvSpPr>
        <p:spPr>
          <a:xfrm>
            <a:off x="4443549" y="2066968"/>
            <a:ext cx="1898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Queue: default-core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DBCD76-60F4-CDAB-3ED3-D86CB8ADA0DF}"/>
              </a:ext>
            </a:extLst>
          </p:cNvPr>
          <p:cNvSpPr txBox="1"/>
          <p:nvPr/>
        </p:nvSpPr>
        <p:spPr>
          <a:xfrm>
            <a:off x="6712133" y="5262738"/>
            <a:ext cx="1898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Queue: default-core</a:t>
            </a:r>
          </a:p>
        </p:txBody>
      </p:sp>
    </p:spTree>
    <p:extLst>
      <p:ext uri="{BB962C8B-B14F-4D97-AF65-F5344CB8AC3E}">
        <p14:creationId xmlns:p14="http://schemas.microsoft.com/office/powerpoint/2010/main" val="29782820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158D0-CB94-C46E-928F-BB992D169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r>
              <a:rPr lang="en-US" dirty="0"/>
              <a:t> Job Execution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514F2-F994-2D35-4A54-FF36B78DD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D14AD1-30D6-DD79-9FDE-5E94D046148A}"/>
              </a:ext>
            </a:extLst>
          </p:cNvPr>
          <p:cNvSpPr/>
          <p:nvPr/>
        </p:nvSpPr>
        <p:spPr>
          <a:xfrm>
            <a:off x="7886702" y="2179900"/>
            <a:ext cx="1447800" cy="1066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 4.8 MVC 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6EA3D4-6C81-7BF6-569D-B7A005CA1EC9}"/>
              </a:ext>
            </a:extLst>
          </p:cNvPr>
          <p:cNvSpPr/>
          <p:nvPr/>
        </p:nvSpPr>
        <p:spPr>
          <a:xfrm>
            <a:off x="2857500" y="2179900"/>
            <a:ext cx="1447800" cy="10668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</a:t>
            </a:r>
          </a:p>
          <a:p>
            <a:pPr algn="ctr"/>
            <a:r>
              <a:rPr lang="en-US" dirty="0"/>
              <a:t>Core 8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700DC4C8-96B1-3F14-6C8F-0F655617EB62}"/>
              </a:ext>
            </a:extLst>
          </p:cNvPr>
          <p:cNvSpPr/>
          <p:nvPr/>
        </p:nvSpPr>
        <p:spPr>
          <a:xfrm>
            <a:off x="5582194" y="4563291"/>
            <a:ext cx="896983" cy="1227909"/>
          </a:xfrm>
          <a:prstGeom prst="can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EB5CAA1-104F-38CF-748F-9B2F606088CD}"/>
              </a:ext>
            </a:extLst>
          </p:cNvPr>
          <p:cNvCxnSpPr>
            <a:cxnSpLocks/>
            <a:stCxn id="7" idx="1"/>
            <a:endCxn id="5" idx="1"/>
          </p:cNvCxnSpPr>
          <p:nvPr/>
        </p:nvCxnSpPr>
        <p:spPr>
          <a:xfrm rot="5400000" flipH="1" flipV="1">
            <a:off x="6033699" y="2710288"/>
            <a:ext cx="1849991" cy="1856016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138BB7A-0681-ACD6-0415-712F29D547E5}"/>
              </a:ext>
            </a:extLst>
          </p:cNvPr>
          <p:cNvSpPr txBox="1"/>
          <p:nvPr/>
        </p:nvSpPr>
        <p:spPr>
          <a:xfrm>
            <a:off x="330925" y="4211972"/>
            <a:ext cx="2978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Initiator: .NET 4.8</a:t>
            </a:r>
          </a:p>
          <a:p>
            <a:r>
              <a:rPr lang="en-US" dirty="0"/>
              <a:t>Job: .NET 4.8</a:t>
            </a:r>
          </a:p>
          <a:p>
            <a:endParaRPr lang="en-US" dirty="0"/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68D7237-E42B-41C9-2A20-9E49B638D43F}"/>
              </a:ext>
            </a:extLst>
          </p:cNvPr>
          <p:cNvCxnSpPr>
            <a:cxnSpLocks/>
            <a:stCxn id="5" idx="2"/>
            <a:endCxn id="7" idx="4"/>
          </p:cNvCxnSpPr>
          <p:nvPr/>
        </p:nvCxnSpPr>
        <p:spPr>
          <a:xfrm rot="5400000">
            <a:off x="6579617" y="3146261"/>
            <a:ext cx="1930546" cy="2131425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A007721-8D53-544A-0270-1A6D81E9B36B}"/>
              </a:ext>
            </a:extLst>
          </p:cNvPr>
          <p:cNvSpPr txBox="1"/>
          <p:nvPr/>
        </p:nvSpPr>
        <p:spPr>
          <a:xfrm>
            <a:off x="6009459" y="2052375"/>
            <a:ext cx="1898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Queue: default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DBCD76-60F4-CDAB-3ED3-D86CB8ADA0DF}"/>
              </a:ext>
            </a:extLst>
          </p:cNvPr>
          <p:cNvSpPr txBox="1"/>
          <p:nvPr/>
        </p:nvSpPr>
        <p:spPr>
          <a:xfrm>
            <a:off x="6712133" y="5262738"/>
            <a:ext cx="1898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Queue: default</a:t>
            </a:r>
          </a:p>
        </p:txBody>
      </p:sp>
    </p:spTree>
    <p:extLst>
      <p:ext uri="{BB962C8B-B14F-4D97-AF65-F5344CB8AC3E}">
        <p14:creationId xmlns:p14="http://schemas.microsoft.com/office/powerpoint/2010/main" val="18691188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D379F-FB66-0289-7E3A-548763C86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r>
              <a:rPr lang="en-US" dirty="0"/>
              <a:t> Configuration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F2D3BF-D0DA-6014-92A4-665261AB3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0B89B-1B51-06AA-9610-5BF54C2E3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340212"/>
            <a:ext cx="7772400" cy="21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733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91606-0DDB-BB31-0F69-9D2F2214A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Cross-App Queueing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DB2ED-8F95-1B79-0B2D-F85750B98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1C76E6-03A3-40B0-9784-867DFA5F8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103886"/>
            <a:ext cx="7772400" cy="383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2373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90829-6F60-DEDB-DFD8-FED36E358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Options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630296-D07D-584C-3875-210448710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Highly dependent on authentication scheme</a:t>
            </a:r>
          </a:p>
          <a:p>
            <a:r>
              <a:rPr lang="en-US" dirty="0"/>
              <a:t>Cookie auth can be shared</a:t>
            </a:r>
          </a:p>
          <a:p>
            <a:pPr lvl="1"/>
            <a:r>
              <a:rPr lang="en-US" dirty="0"/>
              <a:t>Effectively SSO with cookies</a:t>
            </a:r>
          </a:p>
          <a:p>
            <a:pPr lvl="1"/>
            <a:r>
              <a:rPr lang="en-US" dirty="0"/>
              <a:t>Sign in/out with either app</a:t>
            </a:r>
          </a:p>
          <a:p>
            <a:pPr lvl="1"/>
            <a:r>
              <a:rPr lang="en-US" dirty="0"/>
              <a:t>Need to have matching data protection settings</a:t>
            </a:r>
          </a:p>
          <a:p>
            <a:r>
              <a:rPr lang="en-US" dirty="0"/>
              <a:t>Remote authentication</a:t>
            </a:r>
          </a:p>
          <a:p>
            <a:pPr lvl="1"/>
            <a:r>
              <a:rPr lang="en-US" dirty="0"/>
              <a:t>Similar to shared session</a:t>
            </a:r>
          </a:p>
          <a:p>
            <a:pPr lvl="1"/>
            <a:r>
              <a:rPr lang="en-US" dirty="0"/>
              <a:t>API calls to ASP.NET MVC 5 application to populate identity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4C7817-9A71-2C43-8E3F-63174B30D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986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BD40E2-AB08-FDAE-C26F-AEAD30A1A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Authentication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AC570-7C5A-0527-90DD-D79457107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4841A-EAE6-0B12-444D-2C697FB22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952" y="2949099"/>
            <a:ext cx="7760096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23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145D4F-9B13-A3D6-E7BD-643D42BEF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Cataloging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57DB89-0109-3FAD-44CA-DD661B3DC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88F3B-3787-BD36-A3B0-A9D1E3D77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7554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6CE38-95A1-8838-DC3C-EA6AE40D0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Authentication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ED253A-BBCA-41FA-7E6B-5A37DC3B8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F1CAC9-813B-3885-83B2-267A3E09C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751" y="5297591"/>
            <a:ext cx="3404498" cy="11952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9F03D2-1055-3115-A209-3A6D3F537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96934"/>
            <a:ext cx="7772400" cy="346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482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5BE1A-05C3-6ECB-D5F7-FE92FEC85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Migrating Middleware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90F52B-064A-DA8F-84C8-B2765793E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ASP.NET/IIS Middleware</a:t>
            </a:r>
          </a:p>
          <a:p>
            <a:pPr lvl="1"/>
            <a:r>
              <a:rPr lang="en-US" dirty="0"/>
              <a:t>Most have equivalents in ASP.NET Core</a:t>
            </a:r>
          </a:p>
          <a:p>
            <a:pPr lvl="1"/>
            <a:r>
              <a:rPr lang="en-US" dirty="0"/>
              <a:t>Most will be in </a:t>
            </a:r>
            <a:r>
              <a:rPr lang="en-US" dirty="0" err="1"/>
              <a:t>web.config</a:t>
            </a:r>
            <a:endParaRPr lang="en-US" dirty="0"/>
          </a:p>
          <a:p>
            <a:pPr lvl="1"/>
            <a:r>
              <a:rPr lang="en-US" dirty="0"/>
              <a:t>But can be in </a:t>
            </a:r>
            <a:r>
              <a:rPr lang="en-US" dirty="0" err="1"/>
              <a:t>app.config</a:t>
            </a:r>
            <a:r>
              <a:rPr lang="en-US" dirty="0"/>
              <a:t> or </a:t>
            </a:r>
            <a:r>
              <a:rPr lang="en-US" dirty="0" err="1"/>
              <a:t>machine.config</a:t>
            </a:r>
            <a:r>
              <a:rPr lang="en-US" dirty="0"/>
              <a:t> or directly in IIS</a:t>
            </a:r>
          </a:p>
          <a:p>
            <a:r>
              <a:rPr lang="en-US" dirty="0"/>
              <a:t>ASP.NET MVC Middleware</a:t>
            </a:r>
          </a:p>
          <a:p>
            <a:pPr lvl="1"/>
            <a:r>
              <a:rPr lang="en-US" dirty="0"/>
              <a:t>Some may workaround limitations</a:t>
            </a:r>
          </a:p>
          <a:p>
            <a:pPr lvl="1"/>
            <a:r>
              <a:rPr lang="en-US" dirty="0"/>
              <a:t>Some may not be needed</a:t>
            </a:r>
          </a:p>
          <a:p>
            <a:pPr lvl="1"/>
            <a:r>
              <a:rPr lang="en-US" dirty="0"/>
              <a:t>All should be evaluated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6733FE-6698-F8FF-C865-B5A3BE884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16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A4DED-7A58-D6B9-637F-D8C38150A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Middleware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24C5A3-1BE1-F8BC-8D30-E58F97FD5D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6332" y="1825625"/>
            <a:ext cx="7979336" cy="43513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F15C6-DC04-E407-CA1F-D217759FA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7618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EE8C5-7F9B-9803-048E-F236D45AF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MVC 5 Filter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8AB308-F245-0957-891C-7EE5C1484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1173" y="1825625"/>
            <a:ext cx="6129654" cy="43513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35096-F6A6-09FD-67B7-13DD15873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594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76F2-579A-D38A-48E5-820DD972F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Filter Migrated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15FDC9-68AC-090B-EAE1-3483A1B658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8366" y="1424325"/>
            <a:ext cx="6775268" cy="529715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A6939-4AD5-F054-6889-AF884B1C8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8284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1EED8-ED7F-4AE4-D3C8-998F651F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Identity Migration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05189-B35D-FC65-F0F3-B97145CA7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Probably the last thing to do</a:t>
            </a:r>
          </a:p>
          <a:p>
            <a:r>
              <a:rPr lang="en-US" dirty="0"/>
              <a:t>Schema etc. do not match</a:t>
            </a:r>
          </a:p>
          <a:p>
            <a:r>
              <a:rPr lang="en-US" dirty="0"/>
              <a:t>Completely custom migration code</a:t>
            </a:r>
          </a:p>
          <a:p>
            <a:endParaRPr lang="en-US" dirty="0"/>
          </a:p>
          <a:p>
            <a:r>
              <a:rPr lang="en-US" dirty="0"/>
              <a:t>Good luck!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4F7A0-30FD-2DA3-F02A-B131A7ADF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31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8952D-0200-955B-6B4D-610F22068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Turning off the lights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70175-464B-BD56-D3F4-33C4F9B79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Enable session on ASP.NET Core, disable on ASP.NET MVC 5</a:t>
            </a:r>
          </a:p>
          <a:p>
            <a:r>
              <a:rPr lang="en-US" dirty="0"/>
              <a:t>Remove all remaining controllers and HTTP endpoints in MVC 5</a:t>
            </a:r>
          </a:p>
          <a:p>
            <a:r>
              <a:rPr lang="en-US" dirty="0"/>
              <a:t>Disable remote authentication, session in ASP.NET Core</a:t>
            </a:r>
          </a:p>
          <a:p>
            <a:r>
              <a:rPr lang="en-US" dirty="0"/>
              <a:t>Remove any shims for bridging MVC 5</a:t>
            </a:r>
          </a:p>
          <a:p>
            <a:r>
              <a:rPr lang="en-US" dirty="0"/>
              <a:t>Monitor for any traffic in MVC 5 application</a:t>
            </a:r>
          </a:p>
          <a:p>
            <a:endParaRPr lang="en-US" dirty="0"/>
          </a:p>
          <a:p>
            <a:r>
              <a:rPr lang="en-US" dirty="0"/>
              <a:t>Remove the MVC 5 application from code, pipelines, and deployments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BE336-663F-A7C6-C9C4-B89907CD6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07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2BF6D-D667-2CB1-C2AA-C3A2BA09F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Turning off the lights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FBF2B3-EC3A-663F-3FCC-7430FD7BF1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4900" y="1893094"/>
            <a:ext cx="7442200" cy="42164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CA044-FCAC-573F-9F3B-51E9CF08A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5617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068A4-EE27-12B8-BF5F-4A3418217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94C01-A3CB-CA5D-551C-B51B297FA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Incremental migration minimizes risk with small, verifiable deployments</a:t>
            </a:r>
          </a:p>
          <a:p>
            <a:endParaRPr lang="en-US" dirty="0"/>
          </a:p>
          <a:p>
            <a:r>
              <a:rPr lang="en-US" dirty="0"/>
              <a:t>Except for </a:t>
            </a:r>
            <a:r>
              <a:rPr lang="en-US" dirty="0" err="1"/>
              <a:t>WebForms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System.Web</a:t>
            </a:r>
            <a:r>
              <a:rPr lang="en-US" dirty="0"/>
              <a:t> Adapters enables incremental migration with YARP</a:t>
            </a:r>
          </a:p>
          <a:p>
            <a:endParaRPr lang="en-US" dirty="0"/>
          </a:p>
          <a:p>
            <a:r>
              <a:rPr lang="en-US" dirty="0"/>
              <a:t>There will always be something unique but </a:t>
            </a:r>
            <a:r>
              <a:rPr lang="en-US" dirty="0" err="1"/>
              <a:t>overcomable</a:t>
            </a:r>
            <a:endParaRPr lang="en-US" dirty="0"/>
          </a:p>
          <a:p>
            <a:endParaRPr lang="en-US" dirty="0"/>
          </a:p>
          <a:p>
            <a:r>
              <a:rPr lang="en-US" dirty="0"/>
              <a:t>Avoid architectural “improvements” and focus on lift-and-shift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0D779-4080-29A0-1E11-9436D24E7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95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202957" y="450347"/>
            <a:ext cx="9786086" cy="2387600"/>
          </a:xfrm>
        </p:spPr>
        <p:txBody>
          <a:bodyPr anchor="ctr">
            <a:noAutofit/>
          </a:bodyPr>
          <a:lstStyle/>
          <a:p>
            <a:r>
              <a:rPr lang="en-US" sz="6600" dirty="0">
                <a:solidFill>
                  <a:prstClr val="black"/>
                </a:solidFill>
              </a:rPr>
              <a:t>Tales from the</a:t>
            </a:r>
            <a:br>
              <a:rPr lang="en-US" sz="6600" dirty="0">
                <a:solidFill>
                  <a:prstClr val="black"/>
                </a:solidFill>
              </a:rPr>
            </a:br>
            <a:r>
              <a:rPr lang="en-US" sz="6600" dirty="0">
                <a:solidFill>
                  <a:prstClr val="black"/>
                </a:solidFill>
              </a:rPr>
              <a:t>.NET 8 Migration Trenches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613575" y="3429000"/>
            <a:ext cx="7544105" cy="323095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3200" dirty="0"/>
              <a:t>DDD with Vertical Slice Architecture Training</a:t>
            </a:r>
          </a:p>
          <a:p>
            <a:pPr algn="l"/>
            <a:endParaRPr lang="en-US" sz="3200" dirty="0"/>
          </a:p>
          <a:p>
            <a:pPr algn="l"/>
            <a:r>
              <a:rPr lang="en-US" sz="3200" dirty="0"/>
              <a:t>Oct 21st-23rd in Munich</a:t>
            </a:r>
          </a:p>
          <a:p>
            <a:pPr algn="l"/>
            <a:r>
              <a:rPr lang="en-US" sz="3200" dirty="0"/>
              <a:t>Dec 10th-12th in Milan</a:t>
            </a:r>
          </a:p>
          <a:p>
            <a:pPr algn="l"/>
            <a:endParaRPr lang="en-US" sz="3200" dirty="0"/>
          </a:p>
          <a:p>
            <a:pPr algn="l"/>
            <a:r>
              <a:rPr lang="en-US" sz="3200" dirty="0"/>
              <a:t>20% discount code </a:t>
            </a:r>
            <a:r>
              <a:rPr lang="en-US" sz="3200" b="1" dirty="0"/>
              <a:t>Community20</a:t>
            </a:r>
          </a:p>
          <a:p>
            <a:pPr algn="l"/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2EC887-B9EB-03FD-B8CA-F2AC0189F3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4405" y="3171243"/>
            <a:ext cx="3236410" cy="32364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5754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34489BE-FFDA-917B-2540-4F46B4ED7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Survey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538C16-BE6F-2B1E-D14B-8F9F92B44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15171A"/>
                </a:solidFill>
                <a:effectLst/>
                <a:latin typeface="inherit"/>
              </a:rPr>
              <a:t>MVC HTTP endpoints (MVC and API controllers/actions)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15171A"/>
                </a:solidFill>
                <a:effectLst/>
                <a:latin typeface="inherit"/>
              </a:rPr>
              <a:t>Non-MVC HTTP endpoints (ASPX, ASHX, </a:t>
            </a:r>
            <a:r>
              <a:rPr lang="en-US" b="0" i="0" u="none" strike="noStrike" dirty="0" err="1">
                <a:solidFill>
                  <a:srgbClr val="15171A"/>
                </a:solidFill>
                <a:effectLst/>
                <a:latin typeface="inherit"/>
              </a:rPr>
              <a:t>etc</a:t>
            </a:r>
            <a:r>
              <a:rPr lang="en-US" b="0" i="0" u="none" strike="noStrike" dirty="0">
                <a:solidFill>
                  <a:srgbClr val="15171A"/>
                </a:solidFill>
                <a:effectLst/>
                <a:latin typeface="inherit"/>
              </a:rPr>
              <a:t>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15171A"/>
                </a:solidFill>
                <a:effectLst/>
                <a:latin typeface="inherit"/>
              </a:rPr>
              <a:t>ASP.NET MVC middleware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15171A"/>
                </a:solidFill>
                <a:effectLst/>
                <a:latin typeface="inherit"/>
              </a:rPr>
              <a:t>ASP.NET middleware (</a:t>
            </a:r>
            <a:r>
              <a:rPr lang="en-US" b="0" i="0" u="none" strike="noStrike" dirty="0" err="1">
                <a:solidFill>
                  <a:srgbClr val="15171A"/>
                </a:solidFill>
                <a:effectLst/>
                <a:latin typeface="inherit"/>
              </a:rPr>
              <a:t>web.config</a:t>
            </a:r>
            <a:r>
              <a:rPr lang="en-US" b="0" i="0" u="none" strike="noStrike" dirty="0">
                <a:solidFill>
                  <a:srgbClr val="15171A"/>
                </a:solidFill>
                <a:effectLst/>
                <a:latin typeface="inherit"/>
              </a:rPr>
              <a:t> </a:t>
            </a:r>
            <a:r>
              <a:rPr lang="en-US" b="0" i="0" u="none" strike="noStrike" dirty="0" err="1">
                <a:solidFill>
                  <a:srgbClr val="15171A"/>
                </a:solidFill>
                <a:effectLst/>
                <a:latin typeface="inherit"/>
              </a:rPr>
              <a:t>etc</a:t>
            </a:r>
            <a:r>
              <a:rPr lang="en-US" b="0" i="0" u="none" strike="noStrike" dirty="0">
                <a:solidFill>
                  <a:srgbClr val="15171A"/>
                </a:solidFill>
                <a:effectLst/>
                <a:latin typeface="inherit"/>
              </a:rPr>
              <a:t>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15171A"/>
                </a:solidFill>
                <a:effectLst/>
                <a:latin typeface="inherit"/>
              </a:rPr>
              <a:t>Library Dependencies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15171A"/>
                </a:solidFill>
                <a:effectLst/>
                <a:latin typeface="inherit"/>
              </a:rPr>
              <a:t>Component Dependencies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F0F14A-4E8C-4985-813D-DBC41BA92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39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202957" y="450347"/>
            <a:ext cx="9786086" cy="2387600"/>
          </a:xfrm>
        </p:spPr>
        <p:txBody>
          <a:bodyPr anchor="ctr">
            <a:noAutofit/>
          </a:bodyPr>
          <a:lstStyle/>
          <a:p>
            <a:r>
              <a:rPr lang="en-US" sz="6600" dirty="0">
                <a:solidFill>
                  <a:prstClr val="black"/>
                </a:solidFill>
              </a:rPr>
              <a:t>Tales from the</a:t>
            </a:r>
            <a:br>
              <a:rPr lang="en-US" sz="6600" dirty="0">
                <a:solidFill>
                  <a:prstClr val="black"/>
                </a:solidFill>
              </a:rPr>
            </a:br>
            <a:r>
              <a:rPr lang="en-US" sz="6600" dirty="0">
                <a:solidFill>
                  <a:prstClr val="black"/>
                </a:solidFill>
              </a:rPr>
              <a:t>.NET 8 Migration Trenches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582753" y="3296510"/>
            <a:ext cx="10901732" cy="3674238"/>
          </a:xfrm>
        </p:spPr>
        <p:txBody>
          <a:bodyPr>
            <a:normAutofit/>
          </a:bodyPr>
          <a:lstStyle/>
          <a:p>
            <a:r>
              <a:rPr lang="en-US" sz="3200" dirty="0"/>
              <a:t>Jimmy </a:t>
            </a:r>
            <a:r>
              <a:rPr lang="en-US" sz="3200" dirty="0" err="1"/>
              <a:t>Bogard</a:t>
            </a:r>
            <a:endParaRPr lang="en-US" sz="3200" dirty="0"/>
          </a:p>
          <a:p>
            <a:r>
              <a:rPr lang="en-US" sz="3200" dirty="0"/>
              <a:t>@</a:t>
            </a:r>
            <a:r>
              <a:rPr lang="en-US" sz="3200" dirty="0" err="1"/>
              <a:t>jbogard</a:t>
            </a:r>
            <a:endParaRPr lang="en-US" sz="3200" dirty="0"/>
          </a:p>
          <a:p>
            <a:r>
              <a:rPr lang="en-US" sz="3200" dirty="0"/>
              <a:t>github.com/</a:t>
            </a:r>
            <a:r>
              <a:rPr lang="en-US" sz="3200" dirty="0" err="1"/>
              <a:t>jbogard</a:t>
            </a:r>
            <a:endParaRPr lang="en-US" sz="3200" dirty="0"/>
          </a:p>
          <a:p>
            <a:r>
              <a:rPr lang="en-US" sz="3200" dirty="0"/>
              <a:t>jimmybogard.com</a:t>
            </a:r>
          </a:p>
          <a:p>
            <a:endParaRPr lang="en-US" sz="3200" dirty="0"/>
          </a:p>
          <a:p>
            <a:r>
              <a:rPr lang="en-US" sz="3200" dirty="0"/>
              <a:t>github.com/jbogard/presentations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4960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877E35-1839-D786-0156-F36B28F20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Application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8C2C80C-D4C2-5709-E8BE-8B713C84A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ASP.NET MVC 5 w/ Razor</a:t>
            </a:r>
          </a:p>
          <a:p>
            <a:r>
              <a:rPr lang="en-US" dirty="0" err="1"/>
              <a:t>SignalR</a:t>
            </a:r>
            <a:endParaRPr lang="en-US" dirty="0"/>
          </a:p>
          <a:p>
            <a:r>
              <a:rPr lang="en-US" dirty="0"/>
              <a:t>Session</a:t>
            </a:r>
          </a:p>
          <a:p>
            <a:r>
              <a:rPr lang="en-US" dirty="0" err="1"/>
              <a:t>Hangfire</a:t>
            </a:r>
            <a:endParaRPr lang="en-US" dirty="0"/>
          </a:p>
          <a:p>
            <a:r>
              <a:rPr lang="en-US" dirty="0"/>
              <a:t>“State of the Art” circa 2010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97D6AF-5B26-9EC4-EA2B-3B21CF64D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13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0D95-869A-9A8D-D318-147C2B6C3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HTTP endpoints Inventory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BDA220-3B49-C298-6A12-B32C1AB436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8702" y="1825625"/>
            <a:ext cx="6814595" cy="43513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76989-E8C0-614D-9815-0B3F43010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9067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ucida Console">
      <a:majorFont>
        <a:latin typeface="Lucida Console"/>
        <a:ea typeface=""/>
        <a:cs typeface=""/>
      </a:majorFont>
      <a:minorFont>
        <a:latin typeface="Lucida Conso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81730</TotalTime>
  <Words>1254</Words>
  <Application>Microsoft Macintosh PowerPoint</Application>
  <PresentationFormat>Widescreen</PresentationFormat>
  <Paragraphs>368</Paragraphs>
  <Slides>70</Slides>
  <Notes>7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Arial</vt:lpstr>
      <vt:lpstr>Calibri</vt:lpstr>
      <vt:lpstr>inherit</vt:lpstr>
      <vt:lpstr>inherit</vt:lpstr>
      <vt:lpstr>Lucida Console</vt:lpstr>
      <vt:lpstr>Office Theme</vt:lpstr>
      <vt:lpstr>Tales from the  .NET 8 Migration Trenches</vt:lpstr>
      <vt:lpstr>Me Junk</vt:lpstr>
      <vt:lpstr>Migration Strategy</vt:lpstr>
      <vt:lpstr>PowerPoint Presentation</vt:lpstr>
      <vt:lpstr>PowerPoint Presentation</vt:lpstr>
      <vt:lpstr>Cataloging</vt:lpstr>
      <vt:lpstr>Application Survey</vt:lpstr>
      <vt:lpstr>Sample Application</vt:lpstr>
      <vt:lpstr>MVC HTTP endpoints Inventory</vt:lpstr>
      <vt:lpstr>MVC HTTP endpoints Inventory</vt:lpstr>
      <vt:lpstr>ASP.NET MVC Features and Middleware</vt:lpstr>
      <vt:lpstr>ASP.NET MVC Middleware</vt:lpstr>
      <vt:lpstr>OWIN Middleware</vt:lpstr>
      <vt:lpstr>ASP.NET Middleware</vt:lpstr>
      <vt:lpstr>Dependencies</vt:lpstr>
      <vt:lpstr>System.Web Adapters</vt:lpstr>
      <vt:lpstr>System.Web Adapters</vt:lpstr>
      <vt:lpstr>System.Web Adapters</vt:lpstr>
      <vt:lpstr>System.Web Adapters</vt:lpstr>
      <vt:lpstr>System.Web Adapters</vt:lpstr>
      <vt:lpstr>System.Web Adapters</vt:lpstr>
      <vt:lpstr>Demo: .NET Upgrade Assistant</vt:lpstr>
      <vt:lpstr>First Step: Empty Proxy</vt:lpstr>
      <vt:lpstr>Empty Proxy</vt:lpstr>
      <vt:lpstr>Next Step: Shared Library</vt:lpstr>
      <vt:lpstr>End Goal</vt:lpstr>
      <vt:lpstr>What to Share?</vt:lpstr>
      <vt:lpstr>Target Framework(s)</vt:lpstr>
      <vt:lpstr>Dependency Upgrade</vt:lpstr>
      <vt:lpstr>Final Result</vt:lpstr>
      <vt:lpstr>First Controller</vt:lpstr>
      <vt:lpstr>Meh Demo</vt:lpstr>
      <vt:lpstr>Controller Migration</vt:lpstr>
      <vt:lpstr>Dependency Injection</vt:lpstr>
      <vt:lpstr>Dependency Injection</vt:lpstr>
      <vt:lpstr>View Migration</vt:lpstr>
      <vt:lpstr>ASP.NET MVC 5 Bundling</vt:lpstr>
      <vt:lpstr>ASP.NET MVC 5 Bundling</vt:lpstr>
      <vt:lpstr>ASP.NET Core Bundling Options</vt:lpstr>
      <vt:lpstr>WebOptimizer</vt:lpstr>
      <vt:lpstr>Dual Bundling Pipelines</vt:lpstr>
      <vt:lpstr>Avoiding Asset Duplication</vt:lpstr>
      <vt:lpstr>Typical MVC Slice Migration</vt:lpstr>
      <vt:lpstr>Session (ugh)</vt:lpstr>
      <vt:lpstr>Session (ugh) (cont.)</vt:lpstr>
      <vt:lpstr>ASP.NET MVC 5 Configuration</vt:lpstr>
      <vt:lpstr>ASP.NET Core Configuration</vt:lpstr>
      <vt:lpstr>Session Options</vt:lpstr>
      <vt:lpstr>Remote Session App Usage</vt:lpstr>
      <vt:lpstr>Hangfire</vt:lpstr>
      <vt:lpstr>Hangfire Usage</vt:lpstr>
      <vt:lpstr>Hangfire Job Execution </vt:lpstr>
      <vt:lpstr>Hangfire Job Execution </vt:lpstr>
      <vt:lpstr>Hangfire Job Execution </vt:lpstr>
      <vt:lpstr>Hangfire Job Execution </vt:lpstr>
      <vt:lpstr>Hangfire Configuration</vt:lpstr>
      <vt:lpstr>Cross-App Queueing</vt:lpstr>
      <vt:lpstr>Authentication Options</vt:lpstr>
      <vt:lpstr>Configuring Authentication</vt:lpstr>
      <vt:lpstr>Configuring Authentication</vt:lpstr>
      <vt:lpstr>Migrating Middleware</vt:lpstr>
      <vt:lpstr>Current Middleware</vt:lpstr>
      <vt:lpstr>ASP.NET MVC 5 Filter</vt:lpstr>
      <vt:lpstr>ASP.NET Core Filter Migrated</vt:lpstr>
      <vt:lpstr>ASP.NET Identity Migration</vt:lpstr>
      <vt:lpstr>Turning off the lights</vt:lpstr>
      <vt:lpstr>Turning off the lights</vt:lpstr>
      <vt:lpstr>Parting Thoughts</vt:lpstr>
      <vt:lpstr>Tales from the .NET 8 Migration Trenches</vt:lpstr>
      <vt:lpstr>Tales from the .NET 8 Migration Trenches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Conventionally Speaking</dc:title>
  <dc:creator>James Bogard</dc:creator>
  <cp:lastModifiedBy>Jimmy Bogard [Contractor]</cp:lastModifiedBy>
  <cp:revision>262</cp:revision>
  <dcterms:created xsi:type="dcterms:W3CDTF">2014-12-03T11:14:03Z</dcterms:created>
  <dcterms:modified xsi:type="dcterms:W3CDTF">2024-11-16T14:05:58Z</dcterms:modified>
</cp:coreProperties>
</file>